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7" r:id="rId2"/>
  </p:sldMasterIdLst>
  <p:notesMasterIdLst>
    <p:notesMasterId r:id="rId18"/>
  </p:notesMasterIdLst>
  <p:handoutMasterIdLst>
    <p:handoutMasterId r:id="rId19"/>
  </p:handoutMasterIdLst>
  <p:sldIdLst>
    <p:sldId id="489" r:id="rId3"/>
    <p:sldId id="483" r:id="rId4"/>
    <p:sldId id="487" r:id="rId5"/>
    <p:sldId id="461" r:id="rId6"/>
    <p:sldId id="458" r:id="rId7"/>
    <p:sldId id="460" r:id="rId8"/>
    <p:sldId id="456" r:id="rId9"/>
    <p:sldId id="367" r:id="rId10"/>
    <p:sldId id="490" r:id="rId11"/>
    <p:sldId id="425" r:id="rId12"/>
    <p:sldId id="493" r:id="rId13"/>
    <p:sldId id="494" r:id="rId14"/>
    <p:sldId id="495" r:id="rId15"/>
    <p:sldId id="492" r:id="rId16"/>
    <p:sldId id="44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000099"/>
    <a:srgbClr val="000066"/>
    <a:srgbClr val="FFCC66"/>
    <a:srgbClr val="FFCC99"/>
    <a:srgbClr val="00FF00"/>
    <a:srgbClr val="FF5050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65525" autoAdjust="0"/>
  </p:normalViewPr>
  <p:slideViewPr>
    <p:cSldViewPr>
      <p:cViewPr varScale="1">
        <p:scale>
          <a:sx n="70" d="100"/>
          <a:sy n="70" d="100"/>
        </p:scale>
        <p:origin x="23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3EA5783-B408-4F09-B8AC-08BE23802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9282DE4-B1FD-4C1E-A8FF-8800481AD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82DE4-B1FD-4C1E-A8FF-8800481AD31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1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82DE4-B1FD-4C1E-A8FF-8800481AD3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7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82DE4-B1FD-4C1E-A8FF-8800481AD3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7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82DE4-B1FD-4C1E-A8FF-8800481AD3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9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Published by the Entrepreneurship Foundation, a 501(c)3 non profit.    Copyright © Academy Group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42CA374-449B-4B6C-9668-AFAE7F1F5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1F1D14C-66EC-4D87-BFED-A1B1F16B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97A5485-AE7F-42E4-9212-7F82181F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3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6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5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7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0B7E5B7-8A7A-41BB-99CB-82166992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64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0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B828ADF-E1A1-4557-BB8D-1460DF2E0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1946275"/>
            <a:ext cx="3910012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946275"/>
            <a:ext cx="3911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8D24E0-8FF2-4B89-AA45-9A05C25BC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92A54E-8A68-42C6-9C5A-49DBA8EB7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B0606E1-1CB4-451C-BC52-669FF29FD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A62CE75-2E05-4555-84E8-F0F9A97C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F7F437A-9B8A-46E6-ADD8-AD93A556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B7E42A4-EBAB-4AAC-A2A3-54C0B86F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946275"/>
            <a:ext cx="7974012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3BD9EA7-67B0-45A2-8965-3719D0202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519113" indent="-519113" algn="l" rtl="0" eaLnBrk="0" fontAlgn="base" hangingPunct="0">
        <a:spcBef>
          <a:spcPct val="40000"/>
        </a:spcBef>
        <a:spcAft>
          <a:spcPct val="0"/>
        </a:spcAft>
        <a:buClr>
          <a:srgbClr val="FFCC00"/>
        </a:buClr>
        <a:buSzPct val="11000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23938" indent="-3905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01788" indent="-4635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87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447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01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59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16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0">
              <a:srgbClr val="FFFFFF"/>
            </a:gs>
            <a:gs pos="99000">
              <a:srgbClr val="636363"/>
            </a:gs>
            <a:gs pos="0">
              <a:srgbClr val="CFCFCF"/>
            </a:gs>
            <a:gs pos="66000">
              <a:srgbClr val="CFCFCF"/>
            </a:gs>
            <a:gs pos="100000">
              <a:srgbClr val="1F1F1F"/>
            </a:gs>
            <a:gs pos="93000">
              <a:srgbClr val="FFFFFF"/>
            </a:gs>
            <a:gs pos="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8078C4-AEF9-4D3A-B8AB-AD063C7CEB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1DA39D-7758-4C7C-9725-028EAC4BA3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5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5E5EB-D525-C67C-8BB8-59040A2E58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A62CE75-2E05-4555-84E8-F0F9A97CFC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D0795-6D5B-8870-B1D2-7CED6813748D}"/>
              </a:ext>
            </a:extLst>
          </p:cNvPr>
          <p:cNvSpPr txBox="1"/>
          <p:nvPr/>
        </p:nvSpPr>
        <p:spPr>
          <a:xfrm>
            <a:off x="495300" y="457200"/>
            <a:ext cx="8153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FIRST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b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Probably the biggest myth about innovation is that it’s about ideas. It’s not. It’s about solving problems. </a:t>
            </a:r>
          </a:p>
          <a:p>
            <a:pPr marL="0" marR="0">
              <a:buNone/>
            </a:pPr>
            <a:endParaRPr lang="en-US" sz="14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obody cares about what ideas you have, they care about the problems they have. So don’t worry about coming up with a brilliant idea. If you find a </a:t>
            </a:r>
            <a:r>
              <a:rPr lang="en-US" sz="2400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meaningful problem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ideas will come.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problem with ideas is that so many of them are bad. Remember New Coke? It seemed like a great idea at first. Yet what the marketers missed is that many had an emotional attachment to the old formula and that created a huge backlash.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5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2000">
              <a:srgbClr val="FFFFFF"/>
            </a:gs>
            <a:gs pos="99000">
              <a:srgbClr val="636363"/>
            </a:gs>
            <a:gs pos="0">
              <a:srgbClr val="CFCFCF"/>
            </a:gs>
            <a:gs pos="66000">
              <a:srgbClr val="CFCFCF"/>
            </a:gs>
            <a:gs pos="100000">
              <a:srgbClr val="1F1F1F"/>
            </a:gs>
            <a:gs pos="93000">
              <a:srgbClr val="FFFFFF"/>
            </a:gs>
            <a:gs pos="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EC533-7697-01D3-EAC3-4D9127C81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C6554BD-4E69-920F-83AF-138DA63D1B70}"/>
              </a:ext>
            </a:extLst>
          </p:cNvPr>
          <p:cNvSpPr txBox="1"/>
          <p:nvPr/>
        </p:nvSpPr>
        <p:spPr>
          <a:xfrm>
            <a:off x="0" y="1380722"/>
            <a:ext cx="9144000" cy="492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6433" marR="0" lvl="0" indent="-766243" algn="l" defTabSz="81281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5:30  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Welcome, Mission</a:t>
            </a:r>
          </a:p>
          <a:p>
            <a:pPr marL="866433" marR="0" lvl="0" indent="-766243" algn="l" defTabSz="81281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5:40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 Reports by Entrepreneurs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(#1-4 in 30 seconds)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Name, Company Name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you are solving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(demographics of people who have the problem)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Stage: What have you done; what’s next and how can we help?</a:t>
            </a:r>
          </a:p>
          <a:p>
            <a:pPr marL="1016013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None/>
              <a:tabLst>
                <a:tab pos="863611" algn="l"/>
              </a:tabLst>
              <a:defRPr/>
            </a:pPr>
            <a:r>
              <a:rPr kumimoji="0" lang="en-US" sz="177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Observations by mentors </a:t>
            </a:r>
            <a:r>
              <a:rPr kumimoji="0" lang="en-US" sz="1778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1067" b="0" i="1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711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6:00  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 Pitches by Mentors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(How we can help)        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711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6:20  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Problem is the First Problem to Solve</a:t>
            </a: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>
                <a:tab pos="8534507" algn="l"/>
              </a:tabLst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6:40  -  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Practice Customer Discovery:  “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Have you had this problem?”</a:t>
            </a: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>
                <a:tab pos="8534507" algn="l"/>
              </a:tabLst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7:00  -  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Discussions with Mentors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around topics of common interest</a:t>
            </a: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>
                <a:tab pos="8534507" algn="l"/>
              </a:tabLst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7:30  -  </a:t>
            </a: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June 11 become the expert on your chosen problem +</a:t>
            </a:r>
            <a:b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interview 20 people about their experiences. </a:t>
            </a:r>
            <a:b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Report finding at next  meeting plus alternative solutions. 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B45A3-86B6-912A-CA39-99D30A168A50}"/>
              </a:ext>
            </a:extLst>
          </p:cNvPr>
          <p:cNvSpPr txBox="1"/>
          <p:nvPr/>
        </p:nvSpPr>
        <p:spPr>
          <a:xfrm>
            <a:off x="69804" y="548294"/>
            <a:ext cx="495043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Fairfield County </a:t>
            </a:r>
            <a:b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Business Accelerator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5EE4B-F613-5490-86E3-B2C6B955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69" y="468747"/>
            <a:ext cx="3547828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7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CB254-7A82-577E-EA27-94E34634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2A19DF-9EEC-E3D2-D138-4FBD7787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Research Questions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6ED7B-B47D-239A-55EB-1F2428E1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39588"/>
            <a:ext cx="8686800" cy="509630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Trick is to uncover hidden gems of information, so we can’t ask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questions.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a detective.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“Hi, I’m _________, and I’m starting a travel agency; I wonder if I might ask you a few questions about travelling overseas?”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D4A68-990C-2175-88E0-579668543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F0B7E5B7-8A7A-41BB-99CB-82166992E24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0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8F15B-A60F-82DA-1B3F-98AFAD134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A62CE75-2E05-4555-84E8-F0F9A97CFC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ADF53-9F93-B4C0-9B5C-B76B7CBA617D}"/>
              </a:ext>
            </a:extLst>
          </p:cNvPr>
          <p:cNvSpPr txBox="1"/>
          <p:nvPr/>
        </p:nvSpPr>
        <p:spPr>
          <a:xfrm>
            <a:off x="609600" y="457200"/>
            <a:ext cx="81534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QUESTIONS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you ever encountered this PROBLEM?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“What was the last time you traveled outside the U.S.?”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QUESTIONS 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Did you encounter any problems travelling?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DRILL DOWN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“What was the worst part of that problem?</a:t>
            </a:r>
          </a:p>
          <a:p>
            <a:pPr marL="0" indent="0">
              <a:buNone/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you know of others who encountered this problem?., education level,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3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139CB-0772-2065-EC13-F9A741BA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8FC21F-0CF7-C5AB-2838-FE23BC12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A62CE75-2E05-4555-84E8-F0F9A97CFC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9F7A7-FB20-DBCB-4BBD-A7092D0CF2F6}"/>
              </a:ext>
            </a:extLst>
          </p:cNvPr>
          <p:cNvSpPr txBox="1"/>
          <p:nvPr/>
        </p:nvSpPr>
        <p:spPr>
          <a:xfrm>
            <a:off x="495300" y="914400"/>
            <a:ext cx="8153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ALERT FOR REVEALED EMOTIONS</a:t>
            </a:r>
          </a:p>
          <a:p>
            <a:pPr marL="0" indent="0">
              <a:buNone/>
              <a:defRPr/>
            </a:pPr>
            <a:endParaRPr lang="en-US" altLang="en-US" sz="28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“Why” Questions are good: </a:t>
            </a:r>
            <a:b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“Why do you think that is?’”</a:t>
            </a:r>
          </a:p>
          <a:p>
            <a:pPr marL="0" indent="0">
              <a:buNone/>
              <a:defRPr/>
            </a:pPr>
            <a:endParaRPr lang="en-US" altLang="en-US" sz="28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“WOULD YOU …?”  QUESTIONS</a:t>
            </a:r>
          </a:p>
          <a:p>
            <a:pPr marL="0" indent="0">
              <a:buNone/>
              <a:defRPr/>
            </a:pPr>
            <a:endParaRPr lang="en-US" altLang="en-US" sz="28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RESEARCH QUESTIONS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(Demographics of Respondent)  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Age, Gender, income level, education level, etc.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LEAVE THIS TO LAST.</a:t>
            </a:r>
          </a:p>
        </p:txBody>
      </p:sp>
    </p:spTree>
    <p:extLst>
      <p:ext uri="{BB962C8B-B14F-4D97-AF65-F5344CB8AC3E}">
        <p14:creationId xmlns:p14="http://schemas.microsoft.com/office/powerpoint/2010/main" val="156817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2000">
              <a:srgbClr val="FFFFFF"/>
            </a:gs>
            <a:gs pos="99000">
              <a:srgbClr val="636363"/>
            </a:gs>
            <a:gs pos="0">
              <a:srgbClr val="CFCFCF"/>
            </a:gs>
            <a:gs pos="66000">
              <a:srgbClr val="CFCFCF"/>
            </a:gs>
            <a:gs pos="100000">
              <a:srgbClr val="1F1F1F"/>
            </a:gs>
            <a:gs pos="93000">
              <a:srgbClr val="FFFFFF"/>
            </a:gs>
            <a:gs pos="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BD2F7-B1F6-A25A-6DA3-C8D3444C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B638F6-2A7B-BE24-04BE-5883D95F096A}"/>
              </a:ext>
            </a:extLst>
          </p:cNvPr>
          <p:cNvSpPr txBox="1"/>
          <p:nvPr/>
        </p:nvSpPr>
        <p:spPr>
          <a:xfrm>
            <a:off x="0" y="1380722"/>
            <a:ext cx="9144000" cy="492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6433" marR="0" lvl="0" indent="-766243" algn="l" defTabSz="81281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5:30  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Welcome, Mission</a:t>
            </a:r>
          </a:p>
          <a:p>
            <a:pPr marL="866433" marR="0" lvl="0" indent="-766243" algn="l" defTabSz="81281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5:40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 Reports by Entrepreneurs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(#1-4 in 30 seconds)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Name, Company Name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you are solving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(demographics of people who have the problem)</a:t>
            </a:r>
          </a:p>
          <a:p>
            <a:pPr marL="1371617" marR="0" lvl="0" indent="-355604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AutoNum type="arabicPeriod"/>
              <a:tabLst>
                <a:tab pos="863611" algn="l"/>
              </a:tabLst>
              <a:defRPr/>
            </a:pPr>
            <a:r>
              <a:rPr kumimoji="0" lang="en-US" sz="177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Stage: What have you done; what’s next and how can we help?</a:t>
            </a:r>
          </a:p>
          <a:p>
            <a:pPr marL="1016013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Tx/>
              <a:buFontTx/>
              <a:buNone/>
              <a:tabLst>
                <a:tab pos="863611" algn="l"/>
              </a:tabLst>
              <a:defRPr/>
            </a:pPr>
            <a:r>
              <a:rPr kumimoji="0" lang="en-US" sz="177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Observations by mentors </a:t>
            </a:r>
            <a:r>
              <a:rPr kumimoji="0" lang="en-US" sz="1778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1067" b="0" i="1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711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6:00  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 Pitches by Mentors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(How we can help)        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711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6:20  -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Problem is the First Problem to Solve</a:t>
            </a: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>
                <a:tab pos="8534507" algn="l"/>
              </a:tabLst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6:40  -  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Practice Customer Discovery on each other and mentors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>
                <a:tab pos="8534507" algn="l"/>
              </a:tabLst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7:00  -  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Discussions with Mentors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around topics of common interest</a:t>
            </a:r>
          </a:p>
          <a:p>
            <a:pPr marL="103013" marR="0" lvl="0" indent="0" algn="l" defTabSz="81281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>
                <a:tab pos="8534507" algn="l"/>
              </a:tabLst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7:30  -  </a:t>
            </a: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June 11 become the expert on your chosen problem +</a:t>
            </a:r>
            <a:b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interview 20 people about their experiences. </a:t>
            </a:r>
            <a:b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Report finding at next  meeting plus alternative solutions. 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6795B-0910-3D50-E4D0-E7FB2355EC89}"/>
              </a:ext>
            </a:extLst>
          </p:cNvPr>
          <p:cNvSpPr txBox="1"/>
          <p:nvPr/>
        </p:nvSpPr>
        <p:spPr>
          <a:xfrm>
            <a:off x="69804" y="548294"/>
            <a:ext cx="495043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Fairfield County </a:t>
            </a:r>
            <a:b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Business Accelerator</a:t>
            </a:r>
          </a:p>
        </p:txBody>
      </p:sp>
    </p:spTree>
    <p:extLst>
      <p:ext uri="{BB962C8B-B14F-4D97-AF65-F5344CB8AC3E}">
        <p14:creationId xmlns:p14="http://schemas.microsoft.com/office/powerpoint/2010/main" val="247272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1C459-19C4-884B-14DB-45FC8CBD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8D9D-2525-6DEC-7F75-514E675F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1985"/>
            <a:ext cx="8229600" cy="3134575"/>
          </a:xfrm>
        </p:spPr>
        <p:txBody>
          <a:bodyPr>
            <a:normAutofit fontScale="90000"/>
          </a:bodyPr>
          <a:lstStyle/>
          <a:p>
            <a:r>
              <a:rPr lang="en-US" sz="1475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  <a:br>
              <a:rPr lang="en-US" sz="1475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the fatal flaw.</a:t>
            </a:r>
            <a:b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businesses fail not for a lack of ideas, but for a lack of customers</a:t>
            </a:r>
            <a:endParaRPr lang="en-US" sz="14756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1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</a:rPr>
              <a:t>Concept Development Process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4997"/>
            <a:ext cx="8229600" cy="4953000"/>
          </a:xfrm>
        </p:spPr>
        <p:txBody>
          <a:bodyPr/>
          <a:lstStyle/>
          <a:p>
            <a:pPr marL="566738" indent="-566738" defTabSz="858838">
              <a:buAutoNum type="alphaUcPeriod"/>
              <a:defRPr/>
            </a:pPr>
            <a:r>
              <a:rPr lang="en-US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SELECT AN INDUSTRY YOU CARE ABOUT</a:t>
            </a:r>
          </a:p>
          <a:p>
            <a:pPr marL="566738" indent="-566738" defTabSz="858838">
              <a:buAutoNum type="alphaUcPeriod"/>
              <a:defRPr/>
            </a:pPr>
            <a:r>
              <a:rPr lang="en-US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IDENTIFY NEW PROBLEMS, or </a:t>
            </a:r>
            <a:br>
              <a:rPr lang="en-US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old problems not adequately addressed, or niches not well served. </a:t>
            </a:r>
          </a:p>
          <a:p>
            <a:pPr marL="566738" indent="-566738" defTabSz="858838">
              <a:spcAft>
                <a:spcPts val="1800"/>
              </a:spcAft>
              <a:buAutoNum type="alphaUcPeriod"/>
              <a:defRPr/>
            </a:pPr>
            <a:r>
              <a:rPr lang="en-US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FULLY RESEARCH THE PROBLEM and MARKET NICHE you want to serve</a:t>
            </a:r>
          </a:p>
          <a:p>
            <a:pPr marL="566738" indent="-566738" defTabSz="858838">
              <a:buAutoNum type="alphaUcPeriod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IDEATION. Generating ideas for SOLUTIONS</a:t>
            </a:r>
          </a:p>
          <a:p>
            <a:pPr marL="566738" indent="-566738" defTabSz="858838">
              <a:buAutoNum type="alphaUcPeriod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EVALUATION.  Filtering concepts to arrive at the most promising</a:t>
            </a:r>
          </a:p>
          <a:p>
            <a:pPr marL="566738" indent="-566738" defTabSz="858838">
              <a:buAutoNum type="alphaUcPeriod"/>
              <a:defRPr/>
            </a:pPr>
            <a:r>
              <a:rPr lang="en-US" sz="2800" dirty="0">
                <a:cs typeface="Arial" panose="020B0604020202020204" pitchFamily="34" charset="0"/>
              </a:rPr>
              <a:t>VALIDATING the SOLUTION in the MARKET</a:t>
            </a:r>
            <a:endParaRPr lang="en-US" sz="28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510FD35-F580-4243-8E7D-9131779976F0}" type="slidenum">
              <a:rPr lang="en-US"/>
              <a:pPr>
                <a:defRPr/>
              </a:pPr>
              <a:t>2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03A24A-DF7F-0C88-98BA-4196934C06A8}"/>
              </a:ext>
            </a:extLst>
          </p:cNvPr>
          <p:cNvCxnSpPr>
            <a:cxnSpLocks/>
          </p:cNvCxnSpPr>
          <p:nvPr/>
        </p:nvCxnSpPr>
        <p:spPr bwMode="auto">
          <a:xfrm>
            <a:off x="685800" y="4191000"/>
            <a:ext cx="79248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9992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8C46-3F91-4CA3-8D3C-946C4E41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Current Trends That Will Cause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1411A-66EF-4C53-86CD-DEB43003F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5B0606E1-1CB4-451C-BC52-669FF29FD1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A30C2-1B14-41CB-9308-3B28C83C9833}"/>
              </a:ext>
            </a:extLst>
          </p:cNvPr>
          <p:cNvSpPr txBox="1"/>
          <p:nvPr/>
        </p:nvSpPr>
        <p:spPr>
          <a:xfrm>
            <a:off x="381000" y="2506682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Artificial Intelligence (AI) and Machine Learning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Robotic Process Automation (RPA)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Quantum Computing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Virtual Reality and Augmented Reality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Blockchain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Internet of Things (IoT)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5G</a:t>
            </a:r>
          </a:p>
          <a:p>
            <a:pPr marL="573088" indent="-573088" algn="l">
              <a:buFont typeface="+mj-lt"/>
              <a:buAutoNum type="arabicPeriod"/>
            </a:pPr>
            <a:r>
              <a:rPr lang="en-US" sz="2800" b="0" i="0" dirty="0">
                <a:effectLst/>
                <a:latin typeface="Roboto" panose="020B0604020202020204" pitchFamily="2" charset="0"/>
              </a:rPr>
              <a:t>  Cyber Security</a:t>
            </a:r>
          </a:p>
          <a:p>
            <a:pPr algn="l"/>
            <a:endParaRPr lang="en-US" sz="2800" b="0" i="0" dirty="0">
              <a:effectLst/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27529" y="3810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&gt;&gt; Problems (</a:t>
            </a:r>
            <a:r>
              <a:rPr lang="en-US" altLang="en-US" sz="36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Opportunities)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524000"/>
            <a:ext cx="800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Electric Cars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Self-Driving Cars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Self-driving trucks?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B0606E1-1CB4-451C-BC52-669FF29FD1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2057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Global warming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problems will this create?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B0606E1-1CB4-451C-BC52-669FF29FD1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2" title="A dike holding back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26" y="3886200"/>
            <a:ext cx="5648974" cy="26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8288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Banned in Washington D.C.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title="Gas-powered leaf-bl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36061" r="4823" b="21630"/>
          <a:stretch/>
        </p:blipFill>
        <p:spPr bwMode="auto">
          <a:xfrm>
            <a:off x="1371600" y="3581400"/>
            <a:ext cx="2558528" cy="253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B0606E1-1CB4-451C-BC52-669FF29FD1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27529" y="5334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447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Millennials want to live in cities.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problems will they face?</a:t>
            </a:r>
          </a:p>
        </p:txBody>
      </p:sp>
      <p:pic>
        <p:nvPicPr>
          <p:cNvPr id="5" name="Picture 8" title="Bike-sharing st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5"/>
          <a:stretch/>
        </p:blipFill>
        <p:spPr bwMode="auto">
          <a:xfrm>
            <a:off x="613229" y="4191000"/>
            <a:ext cx="4153856" cy="25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B0606E1-1CB4-451C-BC52-669FF29FD1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57701"/>
            <a:ext cx="86868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your chosen Problem, drill down: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causes real </a:t>
            </a:r>
            <a:r>
              <a:rPr lang="en-US" altLang="en-US" b="1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– and why?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488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Talk to other consumers.  </a:t>
            </a:r>
          </a:p>
          <a:p>
            <a:pPr marL="979488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Talk to people in your industry  </a:t>
            </a:r>
          </a:p>
          <a:p>
            <a:pPr marL="911225" indent="-454025">
              <a:buFont typeface="+mj-lt"/>
              <a:buAutoNum type="arabicPeriod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 for new niches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(customer segments not now adequately served)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0B7E5B7-8A7A-41BB-99CB-82166992E2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7466-775B-AD9E-F1D2-22F30B73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CAE6-C20E-64AC-A679-7D89841F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34" y="879929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</a:rPr>
              <a:t>Don’t Jump to </a:t>
            </a:r>
            <a:br>
              <a:rPr lang="en-US" altLang="en-US" dirty="0">
                <a:solidFill>
                  <a:srgbClr val="FFCC00"/>
                </a:solidFill>
              </a:rPr>
            </a:br>
            <a:r>
              <a:rPr lang="en-US" altLang="en-US" dirty="0">
                <a:solidFill>
                  <a:srgbClr val="FFCC00"/>
                </a:solidFill>
              </a:rPr>
              <a:t>Solution Conclusions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6C34B01-6D8E-8E30-5B5B-7AD450245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051629"/>
          </a:xfrm>
        </p:spPr>
        <p:txBody>
          <a:bodyPr/>
          <a:lstStyle/>
          <a:p>
            <a:pPr marL="501650" lvl="1" eaLnBrk="1" hangingPunct="1">
              <a:lnSpc>
                <a:spcPct val="150000"/>
              </a:lnSpc>
              <a:buSzTx/>
              <a:defRPr/>
            </a:pPr>
            <a:r>
              <a:rPr lang="en-US" sz="2800" dirty="0"/>
              <a:t>If you have already identified a problem and have developed a solution …</a:t>
            </a:r>
          </a:p>
          <a:p>
            <a:pPr marL="111125" lvl="1" indent="0" eaLnBrk="1" hangingPunct="1">
              <a:lnSpc>
                <a:spcPct val="150000"/>
              </a:lnSpc>
              <a:buSzTx/>
              <a:buNone/>
              <a:defRPr/>
            </a:pPr>
            <a:r>
              <a:rPr lang="en-US" sz="2800" dirty="0"/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91B5A74-F471-33EA-B999-DF76E4E62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510FD35-F580-4243-8E7D-9131779976F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340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">
      <a:dk1>
        <a:srgbClr val="000000"/>
      </a:dk1>
      <a:lt1>
        <a:srgbClr val="FFFFFF"/>
      </a:lt1>
      <a:dk2>
        <a:srgbClr val="3333FF"/>
      </a:dk2>
      <a:lt2>
        <a:srgbClr val="FF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</TotalTime>
  <Words>815</Words>
  <Application>Microsoft Office PowerPoint</Application>
  <PresentationFormat>On-screen Show (4:3)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Helvetica</vt:lpstr>
      <vt:lpstr>Roboto</vt:lpstr>
      <vt:lpstr>Times New Roman</vt:lpstr>
      <vt:lpstr>Wingdings</vt:lpstr>
      <vt:lpstr>Azure</vt:lpstr>
      <vt:lpstr>Office Theme</vt:lpstr>
      <vt:lpstr>PowerPoint Presentation</vt:lpstr>
      <vt:lpstr>Concept Development Process</vt:lpstr>
      <vt:lpstr>Current Trends That Will Cause Problems</vt:lpstr>
      <vt:lpstr>Trends &gt;&gt; Problems (Opportunities)</vt:lpstr>
      <vt:lpstr>Trends</vt:lpstr>
      <vt:lpstr>Trends</vt:lpstr>
      <vt:lpstr>Trends</vt:lpstr>
      <vt:lpstr>Research</vt:lpstr>
      <vt:lpstr>Don’t Jump to  Solution Conclusions</vt:lpstr>
      <vt:lpstr>PowerPoint Presentation</vt:lpstr>
      <vt:lpstr>Good Research Questions</vt:lpstr>
      <vt:lpstr>PowerPoint Presentation</vt:lpstr>
      <vt:lpstr>PowerPoint Presentation</vt:lpstr>
      <vt:lpstr>PowerPoint Presentation</vt:lpstr>
      <vt:lpstr>Discipline Avoid the fatal flaw. Most businesses fail not for a lack of ideas, but for a lack of 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Roer</dc:creator>
  <cp:lastModifiedBy>Mike Roer</cp:lastModifiedBy>
  <cp:revision>12</cp:revision>
  <dcterms:modified xsi:type="dcterms:W3CDTF">2025-05-16T20:23:37Z</dcterms:modified>
</cp:coreProperties>
</file>